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Barlow"/>
      <p:regular r:id="rId38"/>
      <p:bold r:id="rId39"/>
      <p:italic r:id="rId40"/>
      <p:boldItalic r:id="rId41"/>
    </p:embeddedFont>
    <p:embeddedFont>
      <p:font typeface="Barlow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6.xml"/><Relationship Id="rId42" Type="http://schemas.openxmlformats.org/officeDocument/2006/relationships/font" Target="fonts/BarlowLight-regular.fntdata"/><Relationship Id="rId41" Type="http://schemas.openxmlformats.org/officeDocument/2006/relationships/font" Target="fonts/Barlow-boldItalic.fntdata"/><Relationship Id="rId22" Type="http://schemas.openxmlformats.org/officeDocument/2006/relationships/slide" Target="slides/slide18.xml"/><Relationship Id="rId44" Type="http://schemas.openxmlformats.org/officeDocument/2006/relationships/font" Target="fonts/BarlowLight-italic.fntdata"/><Relationship Id="rId21" Type="http://schemas.openxmlformats.org/officeDocument/2006/relationships/slide" Target="slides/slide17.xml"/><Relationship Id="rId43" Type="http://schemas.openxmlformats.org/officeDocument/2006/relationships/font" Target="fonts/BarlowLigh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Barlow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Barlow-bold.fntdata"/><Relationship Id="rId16" Type="http://schemas.openxmlformats.org/officeDocument/2006/relationships/slide" Target="slides/slide12.xml"/><Relationship Id="rId38" Type="http://schemas.openxmlformats.org/officeDocument/2006/relationships/font" Target="fonts/Barlow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d65d54fa5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d65d54f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eee85b14b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eee85b1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eee85b14b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3eee85b14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eee85b14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eee85b1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ee85b14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eee85b1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eee85b14b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eee85b14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eee85b14b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eee85b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ee85b14b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ee85b14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eee85b14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eee85b14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dd2912d2b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0dd2912d2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eee85b14b_0_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eee85b14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dd2912d2b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0dd2912d2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0dd2912d2b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0dd2912d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0dd2912d2b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0dd2912d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dd2912d2b_0_1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0dd2912d2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dd2912d2b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dd2912d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2cdd12a8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e2cdd12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0dd2912d2b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0dd2912d2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dd2912d2b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dd2912d2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72d1cf2b1_0_15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72d1cf2b1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dd2912d2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dd2912d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dd2912d2b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dd2912d2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dd2912d2b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0dd2912d2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dd2912d2b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dd2912d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d65d54fa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d65d54f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1" name="Google Shape;61;p9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  <a:alpha val="29800"/>
                </a:srgbClr>
              </a:gs>
              <a:gs pos="100000">
                <a:srgbClr val="FFFFFF">
                  <a:alpha val="0"/>
                  <a:alpha val="298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1114925" y="1363200"/>
            <a:ext cx="59499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INTRODUÇÃO A APLICAÇÕES</a:t>
            </a:r>
            <a:r>
              <a:rPr lang="en" sz="3500">
                <a:solidFill>
                  <a:schemeClr val="lt2"/>
                </a:solidFill>
              </a:rPr>
              <a:t> </a:t>
            </a:r>
            <a:r>
              <a:rPr lang="en" sz="3500">
                <a:solidFill>
                  <a:schemeClr val="accent1"/>
                </a:solidFill>
              </a:rPr>
              <a:t>SERVERLESS</a:t>
            </a:r>
            <a:r>
              <a:rPr lang="en" sz="3500"/>
              <a:t> NA AWS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6726724" y="2006131"/>
            <a:ext cx="2002591" cy="1131242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855300" y="2161800"/>
            <a:ext cx="449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'Sem servidor' descreve a experiência.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Os servidores são invisíveis para o desenvolvedor, que não os vê, gerencia ou interage, mas eles existem sim.</a:t>
            </a:r>
            <a:endParaRPr/>
          </a:p>
        </p:txBody>
      </p:sp>
      <p:sp>
        <p:nvSpPr>
          <p:cNvPr id="267" name="Google Shape;267;p2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325" y="180475"/>
            <a:ext cx="3335091" cy="444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VMs </a:t>
            </a:r>
            <a:r>
              <a:rPr lang="en"/>
              <a:t>vs. Containers vs. </a:t>
            </a:r>
            <a:r>
              <a:rPr lang="en"/>
              <a:t>Serverless </a:t>
            </a:r>
            <a:endParaRPr/>
          </a:p>
        </p:txBody>
      </p:sp>
      <p:sp>
        <p:nvSpPr>
          <p:cNvPr id="280" name="Google Shape;280;p2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75" y="1473800"/>
            <a:ext cx="7438049" cy="29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Premissas</a:t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Orientado a eventos / triggers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Execução do código não gerenciado pela gente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Agnóstico a tecnologia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Pague somente pelo que usar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Mais fácil de desenvolver = mais tempo para pensar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Fácil elasticidade e escalabilidade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Maior agilidade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Tempo de provisionamento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Milissegundos para serverless, versus segundos ou minutos para os outros modelos</a:t>
            </a:r>
            <a:endParaRPr/>
          </a:p>
        </p:txBody>
      </p:sp>
      <p:sp>
        <p:nvSpPr>
          <p:cNvPr id="300" name="Google Shape;300;p26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vs PaaS vs. Containers vs. VMs</a:t>
            </a:r>
            <a:endParaRPr/>
          </a:p>
        </p:txBody>
      </p:sp>
      <p:sp>
        <p:nvSpPr>
          <p:cNvPr id="301" name="Google Shape;301;p26"/>
          <p:cNvSpPr txBox="1"/>
          <p:nvPr>
            <p:ph idx="2" type="body"/>
          </p:nvPr>
        </p:nvSpPr>
        <p:spPr>
          <a:xfrm>
            <a:off x="37588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Carga administrativa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Zero para serverless, médio a pesado para PaaS, contêineres e VMs.</a:t>
            </a:r>
            <a:endParaRPr/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3" name="Google Shape;303;p26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304" name="Google Shape;304;p26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idx="1" type="body"/>
          </p:nvPr>
        </p:nvSpPr>
        <p:spPr>
          <a:xfrm>
            <a:off x="855275" y="1353950"/>
            <a:ext cx="26112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Manutenção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Serverless e PaaS são gerenciadas 100% pelo provedor.  Já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contêineres e VMs exigem manutenções significativas no SO, imagens de contêiners, conexões, etc.</a:t>
            </a:r>
            <a:endParaRPr/>
          </a:p>
        </p:txBody>
      </p:sp>
      <p:sp>
        <p:nvSpPr>
          <p:cNvPr id="334" name="Google Shape;334;p27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vs. PaaS vs. Containers vs. VMs</a:t>
            </a:r>
            <a:endParaRPr/>
          </a:p>
        </p:txBody>
      </p:sp>
      <p:sp>
        <p:nvSpPr>
          <p:cNvPr id="335" name="Google Shape;335;p27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Escala</a:t>
            </a:r>
            <a:endParaRPr b="1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Simples para Serverless, um pouco mais manual e complexo para os demais </a:t>
            </a:r>
            <a:endParaRPr/>
          </a:p>
        </p:txBody>
      </p:sp>
      <p:sp>
        <p:nvSpPr>
          <p:cNvPr id="336" name="Google Shape;336;p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7" name="Google Shape;337;p27"/>
          <p:cNvGrpSpPr/>
          <p:nvPr/>
        </p:nvGrpSpPr>
        <p:grpSpPr>
          <a:xfrm>
            <a:off x="6123875" y="728477"/>
            <a:ext cx="2715745" cy="3830730"/>
            <a:chOff x="6123875" y="728477"/>
            <a:chExt cx="2715745" cy="3830730"/>
          </a:xfrm>
        </p:grpSpPr>
        <p:sp>
          <p:nvSpPr>
            <p:cNvPr id="338" name="Google Shape;338;p27"/>
            <p:cNvSpPr/>
            <p:nvPr/>
          </p:nvSpPr>
          <p:spPr>
            <a:xfrm>
              <a:off x="7623440" y="1879668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7882311" y="728477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6" y="1601370"/>
                    <a:pt x="0" y="1053660"/>
                    <a:pt x="0" y="576322"/>
                  </a:cubicBezTo>
                  <a:cubicBezTo>
                    <a:pt x="0" y="98983"/>
                    <a:pt x="276446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475329" y="1990661"/>
              <a:ext cx="1216181" cy="1240618"/>
            </a:xfrm>
            <a:custGeom>
              <a:rect b="b" l="l" r="r" t="t"/>
              <a:pathLst>
                <a:path extrusionOk="0" h="2215389" w="2171751">
                  <a:moveTo>
                    <a:pt x="1085938" y="128507"/>
                  </a:moveTo>
                  <a:cubicBezTo>
                    <a:pt x="536368" y="-192153"/>
                    <a:pt x="81826" y="107926"/>
                    <a:pt x="1417" y="799037"/>
                  </a:cubicBezTo>
                  <a:cubicBezTo>
                    <a:pt x="-12538" y="919202"/>
                    <a:pt x="78503" y="1077208"/>
                    <a:pt x="188816" y="1141605"/>
                  </a:cubicBezTo>
                  <a:lnTo>
                    <a:pt x="1982396" y="2187898"/>
                  </a:lnTo>
                  <a:cubicBezTo>
                    <a:pt x="2092709" y="2252296"/>
                    <a:pt x="2183750" y="2200512"/>
                    <a:pt x="2170459" y="2064414"/>
                  </a:cubicBezTo>
                  <a:cubicBezTo>
                    <a:pt x="2090050" y="1279031"/>
                    <a:pt x="1635509" y="448502"/>
                    <a:pt x="1085938" y="128507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7734201" y="839469"/>
              <a:ext cx="691063" cy="1048489"/>
            </a:xfrm>
            <a:custGeom>
              <a:rect b="b" l="l" r="r" t="t"/>
              <a:pathLst>
                <a:path extrusionOk="0" h="1872301" w="1234041">
                  <a:moveTo>
                    <a:pt x="1234041" y="1295980"/>
                  </a:moveTo>
                  <a:cubicBezTo>
                    <a:pt x="1234041" y="1773318"/>
                    <a:pt x="957595" y="1999041"/>
                    <a:pt x="616688" y="1799874"/>
                  </a:cubicBezTo>
                  <a:cubicBezTo>
                    <a:pt x="276447" y="1601370"/>
                    <a:pt x="0" y="1053660"/>
                    <a:pt x="0" y="576322"/>
                  </a:cubicBezTo>
                  <a:cubicBezTo>
                    <a:pt x="0" y="98983"/>
                    <a:pt x="276447" y="-126740"/>
                    <a:pt x="617353" y="72428"/>
                  </a:cubicBezTo>
                  <a:cubicBezTo>
                    <a:pt x="958259" y="270931"/>
                    <a:pt x="1234041" y="819306"/>
                    <a:pt x="1234041" y="129598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6123875" y="1800332"/>
              <a:ext cx="693296" cy="760288"/>
            </a:xfrm>
            <a:custGeom>
              <a:rect b="b" l="l" r="r" t="t"/>
              <a:pathLst>
                <a:path extrusionOk="0" h="1357658" w="1238028">
                  <a:moveTo>
                    <a:pt x="1237364" y="713683"/>
                  </a:moveTo>
                  <a:lnTo>
                    <a:pt x="0" y="0"/>
                  </a:lnTo>
                  <a:lnTo>
                    <a:pt x="0" y="643975"/>
                  </a:lnTo>
                  <a:lnTo>
                    <a:pt x="1238028" y="1357658"/>
                  </a:lnTo>
                  <a:lnTo>
                    <a:pt x="1237364" y="713683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6185340" y="1920927"/>
              <a:ext cx="78893" cy="116774"/>
            </a:xfrm>
            <a:custGeom>
              <a:rect b="b" l="l" r="r" t="t"/>
              <a:pathLst>
                <a:path extrusionOk="0" h="208525" w="140881">
                  <a:moveTo>
                    <a:pt x="140881" y="144760"/>
                  </a:moveTo>
                  <a:cubicBezTo>
                    <a:pt x="140881" y="197872"/>
                    <a:pt x="109648" y="222435"/>
                    <a:pt x="70441" y="200527"/>
                  </a:cubicBezTo>
                  <a:cubicBezTo>
                    <a:pt x="31898" y="177955"/>
                    <a:pt x="0" y="116877"/>
                    <a:pt x="0" y="63765"/>
                  </a:cubicBezTo>
                  <a:cubicBezTo>
                    <a:pt x="0" y="10654"/>
                    <a:pt x="31233" y="-13910"/>
                    <a:pt x="70441" y="7999"/>
                  </a:cubicBezTo>
                  <a:cubicBezTo>
                    <a:pt x="109648" y="30571"/>
                    <a:pt x="140881" y="91649"/>
                    <a:pt x="140881" y="1447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6299385" y="1990500"/>
              <a:ext cx="226633" cy="181056"/>
            </a:xfrm>
            <a:custGeom>
              <a:rect b="b" l="l" r="r" t="t"/>
              <a:pathLst>
                <a:path extrusionOk="0" h="323315" w="404701">
                  <a:moveTo>
                    <a:pt x="0" y="0"/>
                  </a:moveTo>
                  <a:lnTo>
                    <a:pt x="404702" y="233026"/>
                  </a:lnTo>
                  <a:lnTo>
                    <a:pt x="404702" y="323315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6300496" y="2091873"/>
              <a:ext cx="443962" cy="306718"/>
            </a:xfrm>
            <a:custGeom>
              <a:rect b="b" l="l" r="r" t="t"/>
              <a:pathLst>
                <a:path extrusionOk="0" h="547710" w="792790">
                  <a:moveTo>
                    <a:pt x="0" y="0"/>
                  </a:moveTo>
                  <a:lnTo>
                    <a:pt x="792790" y="457421"/>
                  </a:lnTo>
                  <a:lnTo>
                    <a:pt x="792790" y="547711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7901935" y="2559893"/>
              <a:ext cx="696273" cy="1899420"/>
            </a:xfrm>
            <a:custGeom>
              <a:rect b="b" l="l" r="r" t="t"/>
              <a:pathLst>
                <a:path extrusionOk="0" h="3391822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5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7786040" y="2659787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7853059" y="3604335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7892308" y="3724948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0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7978582" y="3158025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8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7039195" y="1360060"/>
              <a:ext cx="696273" cy="1899420"/>
            </a:xfrm>
            <a:custGeom>
              <a:rect b="b" l="l" r="r" t="t"/>
              <a:pathLst>
                <a:path extrusionOk="0" h="3391821" w="1243344">
                  <a:moveTo>
                    <a:pt x="0" y="0"/>
                  </a:moveTo>
                  <a:lnTo>
                    <a:pt x="1243345" y="717003"/>
                  </a:lnTo>
                  <a:lnTo>
                    <a:pt x="1243345" y="3391822"/>
                  </a:lnTo>
                  <a:lnTo>
                    <a:pt x="0" y="2674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923299" y="1461064"/>
              <a:ext cx="696645" cy="1899420"/>
            </a:xfrm>
            <a:custGeom>
              <a:rect b="b" l="l" r="r" t="t"/>
              <a:pathLst>
                <a:path extrusionOk="0" h="3391822" w="1244009">
                  <a:moveTo>
                    <a:pt x="1244009" y="717003"/>
                  </a:moveTo>
                  <a:lnTo>
                    <a:pt x="0" y="0"/>
                  </a:lnTo>
                  <a:lnTo>
                    <a:pt x="0" y="2674819"/>
                  </a:lnTo>
                  <a:lnTo>
                    <a:pt x="1243345" y="3391822"/>
                  </a:lnTo>
                  <a:lnTo>
                    <a:pt x="1244009" y="717003"/>
                  </a:lnTo>
                  <a:close/>
                  <a:moveTo>
                    <a:pt x="405366" y="404974"/>
                  </a:moveTo>
                  <a:lnTo>
                    <a:pt x="820701" y="643975"/>
                  </a:lnTo>
                  <a:lnTo>
                    <a:pt x="820701" y="750198"/>
                  </a:lnTo>
                  <a:lnTo>
                    <a:pt x="405366" y="514516"/>
                  </a:lnTo>
                  <a:lnTo>
                    <a:pt x="405366" y="404974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6990319" y="2404133"/>
              <a:ext cx="559325" cy="372894"/>
            </a:xfrm>
            <a:custGeom>
              <a:rect b="b" l="l" r="r" t="t"/>
              <a:pathLst>
                <a:path extrusionOk="0" h="665883" w="998795">
                  <a:moveTo>
                    <a:pt x="0" y="0"/>
                  </a:moveTo>
                  <a:lnTo>
                    <a:pt x="998796" y="575594"/>
                  </a:lnTo>
                  <a:lnTo>
                    <a:pt x="998796" y="665883"/>
                  </a:lnTo>
                  <a:lnTo>
                    <a:pt x="0" y="9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7028827" y="2525115"/>
              <a:ext cx="481176" cy="327909"/>
            </a:xfrm>
            <a:custGeom>
              <a:rect b="b" l="l" r="r" t="t"/>
              <a:pathLst>
                <a:path extrusionOk="0" h="585552" w="859243">
                  <a:moveTo>
                    <a:pt x="665" y="0"/>
                  </a:moveTo>
                  <a:lnTo>
                    <a:pt x="859243" y="495263"/>
                  </a:lnTo>
                  <a:lnTo>
                    <a:pt x="859243" y="585552"/>
                  </a:lnTo>
                  <a:lnTo>
                    <a:pt x="0" y="9028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7115842" y="1958193"/>
              <a:ext cx="310364" cy="465707"/>
            </a:xfrm>
            <a:custGeom>
              <a:rect b="b" l="l" r="r" t="t"/>
              <a:pathLst>
                <a:path extrusionOk="0" h="831619" w="554222">
                  <a:moveTo>
                    <a:pt x="554222" y="575807"/>
                  </a:moveTo>
                  <a:cubicBezTo>
                    <a:pt x="554222" y="364026"/>
                    <a:pt x="429954" y="120378"/>
                    <a:pt x="277111" y="32080"/>
                  </a:cubicBezTo>
                  <a:cubicBezTo>
                    <a:pt x="124268" y="-56217"/>
                    <a:pt x="0" y="44030"/>
                    <a:pt x="0" y="255812"/>
                  </a:cubicBezTo>
                  <a:cubicBezTo>
                    <a:pt x="0" y="467593"/>
                    <a:pt x="124268" y="711241"/>
                    <a:pt x="277111" y="799539"/>
                  </a:cubicBezTo>
                  <a:cubicBezTo>
                    <a:pt x="429954" y="887837"/>
                    <a:pt x="554222" y="787589"/>
                    <a:pt x="554222" y="5758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322712" y="2474799"/>
              <a:ext cx="1107859" cy="1303458"/>
            </a:xfrm>
            <a:custGeom>
              <a:rect b="b" l="l" r="r" t="t"/>
              <a:pathLst>
                <a:path extrusionOk="0" h="2327603" w="1978320">
                  <a:moveTo>
                    <a:pt x="1977656" y="1140566"/>
                  </a:moveTo>
                  <a:lnTo>
                    <a:pt x="0" y="0"/>
                  </a:lnTo>
                  <a:lnTo>
                    <a:pt x="665" y="1029696"/>
                  </a:lnTo>
                  <a:lnTo>
                    <a:pt x="1803548" y="2069350"/>
                  </a:lnTo>
                  <a:lnTo>
                    <a:pt x="1978320" y="2327604"/>
                  </a:lnTo>
                  <a:lnTo>
                    <a:pt x="1977656" y="114056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05335" y="2542874"/>
              <a:ext cx="417912" cy="397432"/>
            </a:xfrm>
            <a:custGeom>
              <a:rect b="b" l="l" r="r" t="t"/>
              <a:pathLst>
                <a:path extrusionOk="0" h="709700" w="746272">
                  <a:moveTo>
                    <a:pt x="0" y="279498"/>
                  </a:moveTo>
                  <a:lnTo>
                    <a:pt x="0" y="0"/>
                  </a:lnTo>
                  <a:lnTo>
                    <a:pt x="746273" y="430202"/>
                  </a:lnTo>
                  <a:lnTo>
                    <a:pt x="746273" y="709700"/>
                  </a:lnTo>
                  <a:lnTo>
                    <a:pt x="0" y="2794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899971" y="2947628"/>
              <a:ext cx="242635" cy="190351"/>
            </a:xfrm>
            <a:custGeom>
              <a:rect b="b" l="l" r="r" t="t"/>
              <a:pathLst>
                <a:path extrusionOk="0" h="339912" w="433276">
                  <a:moveTo>
                    <a:pt x="433277" y="249623"/>
                  </a:moveTo>
                  <a:lnTo>
                    <a:pt x="0" y="0"/>
                  </a:lnTo>
                  <a:lnTo>
                    <a:pt x="0" y="90290"/>
                  </a:lnTo>
                  <a:lnTo>
                    <a:pt x="433277" y="339913"/>
                  </a:lnTo>
                  <a:lnTo>
                    <a:pt x="433277" y="2496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6675955" y="2919510"/>
              <a:ext cx="467779" cy="320102"/>
            </a:xfrm>
            <a:custGeom>
              <a:rect b="b" l="l" r="r" t="t"/>
              <a:pathLst>
                <a:path extrusionOk="0" h="571610" w="835320">
                  <a:moveTo>
                    <a:pt x="835320" y="48132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835320" y="571611"/>
                  </a:lnTo>
                  <a:lnTo>
                    <a:pt x="835320" y="4813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577832" y="2963167"/>
              <a:ext cx="566768" cy="377355"/>
            </a:xfrm>
            <a:custGeom>
              <a:rect b="b" l="l" r="r" t="t"/>
              <a:pathLst>
                <a:path extrusionOk="0" h="673849" w="1012086">
                  <a:moveTo>
                    <a:pt x="1011422" y="583561"/>
                  </a:moveTo>
                  <a:lnTo>
                    <a:pt x="0" y="0"/>
                  </a:lnTo>
                  <a:lnTo>
                    <a:pt x="0" y="90289"/>
                  </a:lnTo>
                  <a:lnTo>
                    <a:pt x="1012087" y="673850"/>
                  </a:lnTo>
                  <a:lnTo>
                    <a:pt x="1011422" y="58356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7201001" y="3116765"/>
              <a:ext cx="125787" cy="186889"/>
            </a:xfrm>
            <a:custGeom>
              <a:rect b="b" l="l" r="r" t="t"/>
              <a:pathLst>
                <a:path extrusionOk="0" h="333730" w="224619">
                  <a:moveTo>
                    <a:pt x="6" y="102136"/>
                  </a:moveTo>
                  <a:cubicBezTo>
                    <a:pt x="6" y="187114"/>
                    <a:pt x="50511" y="284706"/>
                    <a:pt x="112313" y="320556"/>
                  </a:cubicBezTo>
                  <a:cubicBezTo>
                    <a:pt x="174115" y="356406"/>
                    <a:pt x="224619" y="316573"/>
                    <a:pt x="224619" y="231595"/>
                  </a:cubicBezTo>
                  <a:cubicBezTo>
                    <a:pt x="224619" y="146616"/>
                    <a:pt x="174115" y="49025"/>
                    <a:pt x="112313" y="13174"/>
                  </a:cubicBezTo>
                  <a:cubicBezTo>
                    <a:pt x="49847" y="-22676"/>
                    <a:pt x="-658" y="17157"/>
                    <a:pt x="6" y="1021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6406025" y="1383203"/>
              <a:ext cx="311109" cy="423419"/>
            </a:xfrm>
            <a:custGeom>
              <a:rect b="b" l="l" r="r" t="t"/>
              <a:pathLst>
                <a:path extrusionOk="0" h="756106" w="555551">
                  <a:moveTo>
                    <a:pt x="277776" y="9593"/>
                  </a:moveTo>
                  <a:cubicBezTo>
                    <a:pt x="317648" y="32166"/>
                    <a:pt x="349545" y="87932"/>
                    <a:pt x="349545" y="133741"/>
                  </a:cubicBezTo>
                  <a:lnTo>
                    <a:pt x="349545" y="336228"/>
                  </a:lnTo>
                  <a:lnTo>
                    <a:pt x="483781" y="413239"/>
                  </a:lnTo>
                  <a:cubicBezTo>
                    <a:pt x="523653" y="435812"/>
                    <a:pt x="555551" y="491579"/>
                    <a:pt x="555551" y="537387"/>
                  </a:cubicBezTo>
                  <a:cubicBezTo>
                    <a:pt x="555551" y="583196"/>
                    <a:pt x="523653" y="601785"/>
                    <a:pt x="483781" y="579212"/>
                  </a:cubicBezTo>
                  <a:lnTo>
                    <a:pt x="349545" y="502201"/>
                  </a:lnTo>
                  <a:lnTo>
                    <a:pt x="349545" y="704688"/>
                  </a:lnTo>
                  <a:cubicBezTo>
                    <a:pt x="349545" y="750496"/>
                    <a:pt x="317648" y="769085"/>
                    <a:pt x="277776" y="746513"/>
                  </a:cubicBezTo>
                  <a:cubicBezTo>
                    <a:pt x="237903" y="723941"/>
                    <a:pt x="206006" y="668174"/>
                    <a:pt x="206006" y="622365"/>
                  </a:cubicBezTo>
                  <a:lnTo>
                    <a:pt x="206006" y="419878"/>
                  </a:lnTo>
                  <a:lnTo>
                    <a:pt x="71770" y="342867"/>
                  </a:lnTo>
                  <a:cubicBezTo>
                    <a:pt x="31898" y="320295"/>
                    <a:pt x="0" y="264528"/>
                    <a:pt x="0" y="218719"/>
                  </a:cubicBezTo>
                  <a:cubicBezTo>
                    <a:pt x="0" y="172911"/>
                    <a:pt x="31898" y="154322"/>
                    <a:pt x="71770" y="176894"/>
                  </a:cubicBezTo>
                  <a:lnTo>
                    <a:pt x="206006" y="253905"/>
                  </a:lnTo>
                  <a:lnTo>
                    <a:pt x="206006" y="51418"/>
                  </a:lnTo>
                  <a:cubicBezTo>
                    <a:pt x="206006" y="5610"/>
                    <a:pt x="237903" y="-12979"/>
                    <a:pt x="277776" y="959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28"/>
          <p:cNvSpPr txBox="1"/>
          <p:nvPr>
            <p:ph idx="4294967295" type="ctrTitle"/>
          </p:nvPr>
        </p:nvSpPr>
        <p:spPr>
          <a:xfrm>
            <a:off x="855300" y="1813925"/>
            <a:ext cx="2809800" cy="151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Prós e contras</a:t>
            </a:r>
            <a:endParaRPr sz="4800"/>
          </a:p>
        </p:txBody>
      </p:sp>
      <p:sp>
        <p:nvSpPr>
          <p:cNvPr id="369" name="Google Shape;369;p28"/>
          <p:cNvSpPr txBox="1"/>
          <p:nvPr>
            <p:ph idx="4294967295" type="subTitle"/>
          </p:nvPr>
        </p:nvSpPr>
        <p:spPr>
          <a:xfrm>
            <a:off x="3665100" y="1813925"/>
            <a:ext cx="2386200" cy="151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Olhar por outra perspectiva</a:t>
            </a:r>
            <a:endParaRPr sz="2000"/>
          </a:p>
        </p:txBody>
      </p:sp>
      <p:grpSp>
        <p:nvGrpSpPr>
          <p:cNvPr id="370" name="Google Shape;370;p28"/>
          <p:cNvGrpSpPr/>
          <p:nvPr/>
        </p:nvGrpSpPr>
        <p:grpSpPr>
          <a:xfrm>
            <a:off x="6254832" y="1440012"/>
            <a:ext cx="2522412" cy="2263476"/>
            <a:chOff x="6928587" y="2421571"/>
            <a:chExt cx="761805" cy="683582"/>
          </a:xfrm>
        </p:grpSpPr>
        <p:sp>
          <p:nvSpPr>
            <p:cNvPr id="371" name="Google Shape;371;p28"/>
            <p:cNvSpPr/>
            <p:nvPr/>
          </p:nvSpPr>
          <p:spPr>
            <a:xfrm>
              <a:off x="7283789" y="249352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7242581" y="2533079"/>
              <a:ext cx="406603" cy="430281"/>
            </a:xfrm>
            <a:custGeom>
              <a:rect b="b" l="l" r="r" t="t"/>
              <a:pathLst>
                <a:path extrusionOk="0" h="4302812" w="4066033">
                  <a:moveTo>
                    <a:pt x="3440299" y="2164555"/>
                  </a:moveTo>
                  <a:cubicBezTo>
                    <a:pt x="3440299" y="2201737"/>
                    <a:pt x="3439473" y="2238919"/>
                    <a:pt x="3436993" y="2273622"/>
                  </a:cubicBezTo>
                  <a:cubicBezTo>
                    <a:pt x="3792430" y="2543811"/>
                    <a:pt x="4066034" y="3123023"/>
                    <a:pt x="4066034" y="3632828"/>
                  </a:cubicBezTo>
                  <a:cubicBezTo>
                    <a:pt x="4066034" y="4188078"/>
                    <a:pt x="3741181" y="4450004"/>
                    <a:pt x="3340281" y="4218650"/>
                  </a:cubicBezTo>
                  <a:cubicBezTo>
                    <a:pt x="3339454" y="4217824"/>
                    <a:pt x="3338628" y="4217824"/>
                    <a:pt x="3337801" y="4216998"/>
                  </a:cubicBezTo>
                  <a:lnTo>
                    <a:pt x="819158" y="2765250"/>
                  </a:lnTo>
                  <a:cubicBezTo>
                    <a:pt x="818332" y="2764424"/>
                    <a:pt x="817505" y="2764424"/>
                    <a:pt x="815852" y="2763597"/>
                  </a:cubicBezTo>
                  <a:cubicBezTo>
                    <a:pt x="365356" y="2503324"/>
                    <a:pt x="0" y="1786952"/>
                    <a:pt x="0" y="1163122"/>
                  </a:cubicBezTo>
                  <a:cubicBezTo>
                    <a:pt x="0" y="578952"/>
                    <a:pt x="320720" y="282323"/>
                    <a:pt x="731539" y="461623"/>
                  </a:cubicBezTo>
                  <a:cubicBezTo>
                    <a:pt x="781961" y="60884"/>
                    <a:pt x="1050606" y="-111805"/>
                    <a:pt x="1374632" y="75757"/>
                  </a:cubicBezTo>
                  <a:cubicBezTo>
                    <a:pt x="1530032" y="165820"/>
                    <a:pt x="1673034" y="323636"/>
                    <a:pt x="1784624" y="513677"/>
                  </a:cubicBezTo>
                  <a:cubicBezTo>
                    <a:pt x="1946637" y="273234"/>
                    <a:pt x="2222721" y="212091"/>
                    <a:pt x="2535175" y="392216"/>
                  </a:cubicBezTo>
                  <a:cubicBezTo>
                    <a:pt x="3035267" y="679757"/>
                    <a:pt x="3440299" y="1473797"/>
                    <a:pt x="3440299" y="216455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7073805" y="2784444"/>
              <a:ext cx="70591" cy="120304"/>
            </a:xfrm>
            <a:custGeom>
              <a:rect b="b" l="l" r="r" t="t"/>
              <a:pathLst>
                <a:path extrusionOk="0" h="1203041" w="705914">
                  <a:moveTo>
                    <a:pt x="383541" y="351163"/>
                  </a:moveTo>
                  <a:lnTo>
                    <a:pt x="0" y="129723"/>
                  </a:lnTo>
                  <a:lnTo>
                    <a:pt x="0" y="0"/>
                  </a:lnTo>
                  <a:lnTo>
                    <a:pt x="383541" y="221439"/>
                  </a:lnTo>
                  <a:cubicBezTo>
                    <a:pt x="414952" y="239617"/>
                    <a:pt x="460415" y="275972"/>
                    <a:pt x="499265" y="332158"/>
                  </a:cubicBezTo>
                  <a:cubicBezTo>
                    <a:pt x="541421" y="392476"/>
                    <a:pt x="571179" y="468492"/>
                    <a:pt x="571179" y="551119"/>
                  </a:cubicBezTo>
                  <a:cubicBezTo>
                    <a:pt x="571179" y="642008"/>
                    <a:pt x="548034" y="694062"/>
                    <a:pt x="503398" y="708936"/>
                  </a:cubicBezTo>
                  <a:cubicBezTo>
                    <a:pt x="462068" y="722982"/>
                    <a:pt x="413299" y="699020"/>
                    <a:pt x="382715" y="681668"/>
                  </a:cubicBezTo>
                  <a:lnTo>
                    <a:pt x="224835" y="590779"/>
                  </a:lnTo>
                  <a:lnTo>
                    <a:pt x="224008" y="589953"/>
                  </a:lnTo>
                  <a:cubicBezTo>
                    <a:pt x="210782" y="581691"/>
                    <a:pt x="189291" y="574254"/>
                    <a:pt x="171932" y="579212"/>
                  </a:cubicBezTo>
                  <a:cubicBezTo>
                    <a:pt x="157880" y="583343"/>
                    <a:pt x="142175" y="597390"/>
                    <a:pt x="142175" y="647792"/>
                  </a:cubicBezTo>
                  <a:cubicBezTo>
                    <a:pt x="142175" y="698194"/>
                    <a:pt x="157880" y="729592"/>
                    <a:pt x="171106" y="747770"/>
                  </a:cubicBezTo>
                  <a:cubicBezTo>
                    <a:pt x="187638" y="770905"/>
                    <a:pt x="209129" y="787431"/>
                    <a:pt x="222355" y="794041"/>
                  </a:cubicBezTo>
                  <a:lnTo>
                    <a:pt x="224008" y="794867"/>
                  </a:lnTo>
                  <a:lnTo>
                    <a:pt x="705914" y="1073318"/>
                  </a:lnTo>
                  <a:lnTo>
                    <a:pt x="705914" y="1203042"/>
                  </a:lnTo>
                  <a:lnTo>
                    <a:pt x="226488" y="926243"/>
                  </a:lnTo>
                  <a:cubicBezTo>
                    <a:pt x="193424" y="908891"/>
                    <a:pt x="146308" y="872536"/>
                    <a:pt x="104978" y="814697"/>
                  </a:cubicBezTo>
                  <a:cubicBezTo>
                    <a:pt x="60342" y="751901"/>
                    <a:pt x="28931" y="671754"/>
                    <a:pt x="29758" y="582517"/>
                  </a:cubicBezTo>
                  <a:cubicBezTo>
                    <a:pt x="29758" y="494106"/>
                    <a:pt x="60342" y="448662"/>
                    <a:pt x="104978" y="436268"/>
                  </a:cubicBezTo>
                  <a:cubicBezTo>
                    <a:pt x="146308" y="424700"/>
                    <a:pt x="193424" y="441226"/>
                    <a:pt x="226488" y="461882"/>
                  </a:cubicBezTo>
                  <a:lnTo>
                    <a:pt x="382715" y="551945"/>
                  </a:lnTo>
                  <a:cubicBezTo>
                    <a:pt x="405033" y="565165"/>
                    <a:pt x="422391" y="570949"/>
                    <a:pt x="433137" y="566818"/>
                  </a:cubicBezTo>
                  <a:cubicBezTo>
                    <a:pt x="441403" y="564339"/>
                    <a:pt x="457935" y="551945"/>
                    <a:pt x="457935" y="485844"/>
                  </a:cubicBezTo>
                  <a:cubicBezTo>
                    <a:pt x="457935" y="443704"/>
                    <a:pt x="443883" y="415611"/>
                    <a:pt x="431484" y="396607"/>
                  </a:cubicBezTo>
                  <a:cubicBezTo>
                    <a:pt x="416605" y="375124"/>
                    <a:pt x="395940" y="358599"/>
                    <a:pt x="383541" y="35116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7054189" y="2765237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9" y="447094"/>
                    <a:pt x="139695" y="403303"/>
                  </a:cubicBezTo>
                  <a:cubicBezTo>
                    <a:pt x="62821" y="358684"/>
                    <a:pt x="0" y="236397"/>
                    <a:pt x="0" y="128982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9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7135782" y="2879768"/>
              <a:ext cx="27939" cy="41909"/>
            </a:xfrm>
            <a:custGeom>
              <a:rect b="b" l="l" r="r" t="t"/>
              <a:pathLst>
                <a:path extrusionOk="0" h="419086" w="279389">
                  <a:moveTo>
                    <a:pt x="279390" y="290104"/>
                  </a:moveTo>
                  <a:cubicBezTo>
                    <a:pt x="279390" y="396692"/>
                    <a:pt x="216568" y="447095"/>
                    <a:pt x="139695" y="403302"/>
                  </a:cubicBezTo>
                  <a:cubicBezTo>
                    <a:pt x="62821" y="358684"/>
                    <a:pt x="0" y="236397"/>
                    <a:pt x="0" y="128983"/>
                  </a:cubicBezTo>
                  <a:cubicBezTo>
                    <a:pt x="0" y="22394"/>
                    <a:pt x="62821" y="-28008"/>
                    <a:pt x="139695" y="15784"/>
                  </a:cubicBezTo>
                  <a:cubicBezTo>
                    <a:pt x="216568" y="60402"/>
                    <a:pt x="279390" y="183516"/>
                    <a:pt x="279390" y="290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7229406" y="2634977"/>
              <a:ext cx="247979" cy="274155"/>
            </a:xfrm>
            <a:custGeom>
              <a:rect b="b" l="l" r="r" t="t"/>
              <a:pathLst>
                <a:path extrusionOk="0" h="2741547" w="2479792">
                  <a:moveTo>
                    <a:pt x="826" y="0"/>
                  </a:moveTo>
                  <a:lnTo>
                    <a:pt x="2479793" y="1430265"/>
                  </a:lnTo>
                  <a:lnTo>
                    <a:pt x="2479793" y="2741547"/>
                  </a:lnTo>
                  <a:lnTo>
                    <a:pt x="0" y="1311283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7196440" y="2651457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7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7218610" y="2716645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5"/>
                    <a:pt x="279390" y="394000"/>
                    <a:pt x="279390" y="288238"/>
                  </a:cubicBezTo>
                  <a:cubicBezTo>
                    <a:pt x="279390" y="182476"/>
                    <a:pt x="216568" y="61015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7253472" y="2743810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7273334" y="2755263"/>
              <a:ext cx="12977" cy="19278"/>
            </a:xfrm>
            <a:custGeom>
              <a:rect b="b" l="l" r="r" t="t"/>
              <a:pathLst>
                <a:path extrusionOk="0" h="192778" w="129775">
                  <a:moveTo>
                    <a:pt x="0" y="58794"/>
                  </a:moveTo>
                  <a:cubicBezTo>
                    <a:pt x="0" y="107544"/>
                    <a:pt x="28931" y="164556"/>
                    <a:pt x="65301" y="185213"/>
                  </a:cubicBezTo>
                  <a:cubicBezTo>
                    <a:pt x="100845" y="205869"/>
                    <a:pt x="129776" y="182734"/>
                    <a:pt x="129776" y="133984"/>
                  </a:cubicBezTo>
                  <a:cubicBezTo>
                    <a:pt x="129776" y="85235"/>
                    <a:pt x="100845" y="28222"/>
                    <a:pt x="64475" y="7566"/>
                  </a:cubicBezTo>
                  <a:cubicBezTo>
                    <a:pt x="28931" y="-13091"/>
                    <a:pt x="0" y="10044"/>
                    <a:pt x="0" y="5879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7371492" y="277777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7392755" y="2790130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7414101" y="2802489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7229406" y="2813695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7196440" y="2830998"/>
              <a:ext cx="247896" cy="274155"/>
            </a:xfrm>
            <a:custGeom>
              <a:rect b="b" l="l" r="r" t="t"/>
              <a:pathLst>
                <a:path extrusionOk="0" h="2741547" w="2478965">
                  <a:moveTo>
                    <a:pt x="0" y="0"/>
                  </a:moveTo>
                  <a:lnTo>
                    <a:pt x="2478966" y="1430265"/>
                  </a:lnTo>
                  <a:lnTo>
                    <a:pt x="2478966" y="2741548"/>
                  </a:lnTo>
                  <a:lnTo>
                    <a:pt x="0" y="131128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7218610" y="2896186"/>
              <a:ext cx="27939" cy="41535"/>
            </a:xfrm>
            <a:custGeom>
              <a:rect b="b" l="l" r="r" t="t"/>
              <a:pathLst>
                <a:path extrusionOk="0" h="415353" w="279389">
                  <a:moveTo>
                    <a:pt x="0" y="127116"/>
                  </a:moveTo>
                  <a:cubicBezTo>
                    <a:pt x="0" y="232878"/>
                    <a:pt x="62821" y="354339"/>
                    <a:pt x="139695" y="398957"/>
                  </a:cubicBezTo>
                  <a:cubicBezTo>
                    <a:pt x="216568" y="443576"/>
                    <a:pt x="279390" y="394000"/>
                    <a:pt x="279390" y="288237"/>
                  </a:cubicBezTo>
                  <a:cubicBezTo>
                    <a:pt x="279390" y="182475"/>
                    <a:pt x="216568" y="61014"/>
                    <a:pt x="139695" y="16396"/>
                  </a:cubicBezTo>
                  <a:cubicBezTo>
                    <a:pt x="62821" y="-28222"/>
                    <a:pt x="0" y="21354"/>
                    <a:pt x="0" y="127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7253472" y="2923422"/>
              <a:ext cx="12977" cy="19289"/>
            </a:xfrm>
            <a:custGeom>
              <a:rect b="b" l="l" r="r" t="t"/>
              <a:pathLst>
                <a:path extrusionOk="0" h="192894" w="129775">
                  <a:moveTo>
                    <a:pt x="0" y="58911"/>
                  </a:moveTo>
                  <a:cubicBezTo>
                    <a:pt x="0" y="107660"/>
                    <a:pt x="28931" y="164672"/>
                    <a:pt x="65301" y="185329"/>
                  </a:cubicBezTo>
                  <a:cubicBezTo>
                    <a:pt x="100845" y="205986"/>
                    <a:pt x="129776" y="182850"/>
                    <a:pt x="129776" y="134101"/>
                  </a:cubicBezTo>
                  <a:cubicBezTo>
                    <a:pt x="129776" y="85351"/>
                    <a:pt x="100845" y="28339"/>
                    <a:pt x="64475" y="7682"/>
                  </a:cubicBezTo>
                  <a:cubicBezTo>
                    <a:pt x="28931" y="-12974"/>
                    <a:pt x="0" y="9335"/>
                    <a:pt x="0" y="589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7273252" y="2934840"/>
              <a:ext cx="12977" cy="19324"/>
            </a:xfrm>
            <a:custGeom>
              <a:rect b="b" l="l" r="r" t="t"/>
              <a:pathLst>
                <a:path extrusionOk="0" h="193244" w="129775">
                  <a:moveTo>
                    <a:pt x="0" y="59260"/>
                  </a:moveTo>
                  <a:cubicBezTo>
                    <a:pt x="0" y="108010"/>
                    <a:pt x="28931" y="165022"/>
                    <a:pt x="65301" y="185679"/>
                  </a:cubicBezTo>
                  <a:cubicBezTo>
                    <a:pt x="100845" y="206336"/>
                    <a:pt x="129776" y="183200"/>
                    <a:pt x="129776" y="134451"/>
                  </a:cubicBezTo>
                  <a:cubicBezTo>
                    <a:pt x="129776" y="85701"/>
                    <a:pt x="100845" y="28689"/>
                    <a:pt x="64475" y="8032"/>
                  </a:cubicBezTo>
                  <a:cubicBezTo>
                    <a:pt x="28931" y="-13451"/>
                    <a:pt x="0" y="9685"/>
                    <a:pt x="0" y="592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7371492" y="2959866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9" y="56186"/>
                  </a:moveTo>
                  <a:lnTo>
                    <a:pt x="97539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9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7392755" y="297222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7414101" y="2984585"/>
              <a:ext cx="9754" cy="80230"/>
            </a:xfrm>
            <a:custGeom>
              <a:rect b="b" l="l" r="r" t="t"/>
              <a:pathLst>
                <a:path extrusionOk="0" h="802303" w="97538">
                  <a:moveTo>
                    <a:pt x="97538" y="56186"/>
                  </a:moveTo>
                  <a:lnTo>
                    <a:pt x="97538" y="802303"/>
                  </a:lnTo>
                  <a:lnTo>
                    <a:pt x="0" y="746117"/>
                  </a:lnTo>
                  <a:lnTo>
                    <a:pt x="0" y="0"/>
                  </a:lnTo>
                  <a:lnTo>
                    <a:pt x="97538" y="5618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976965" y="2457743"/>
              <a:ext cx="154491" cy="375290"/>
            </a:xfrm>
            <a:custGeom>
              <a:rect b="b" l="l" r="r" t="t"/>
              <a:pathLst>
                <a:path extrusionOk="0" h="3752895" w="1544910">
                  <a:moveTo>
                    <a:pt x="0" y="0"/>
                  </a:moveTo>
                  <a:lnTo>
                    <a:pt x="1544911" y="891540"/>
                  </a:lnTo>
                  <a:lnTo>
                    <a:pt x="1544911" y="3752896"/>
                  </a:lnTo>
                  <a:lnTo>
                    <a:pt x="0" y="28605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7035316" y="2522414"/>
              <a:ext cx="36866" cy="56040"/>
            </a:xfrm>
            <a:custGeom>
              <a:rect b="b" l="l" r="r" t="t"/>
              <a:pathLst>
                <a:path extrusionOk="0" h="560398" w="368662">
                  <a:moveTo>
                    <a:pt x="368663" y="387614"/>
                  </a:moveTo>
                  <a:cubicBezTo>
                    <a:pt x="368663" y="530558"/>
                    <a:pt x="286003" y="598311"/>
                    <a:pt x="184331" y="538820"/>
                  </a:cubicBezTo>
                  <a:cubicBezTo>
                    <a:pt x="82660" y="479329"/>
                    <a:pt x="0" y="315729"/>
                    <a:pt x="0" y="172785"/>
                  </a:cubicBezTo>
                  <a:cubicBezTo>
                    <a:pt x="0" y="29841"/>
                    <a:pt x="82660" y="-37913"/>
                    <a:pt x="184331" y="21578"/>
                  </a:cubicBezTo>
                  <a:cubicBezTo>
                    <a:pt x="286003" y="81069"/>
                    <a:pt x="368663" y="244670"/>
                    <a:pt x="368663" y="3876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7021346" y="2583776"/>
              <a:ext cx="64971" cy="66291"/>
            </a:xfrm>
            <a:custGeom>
              <a:rect b="b" l="l" r="r" t="t"/>
              <a:pathLst>
                <a:path extrusionOk="0" h="662906" w="649710">
                  <a:moveTo>
                    <a:pt x="324442" y="38345"/>
                  </a:moveTo>
                  <a:cubicBezTo>
                    <a:pt x="159949" y="-57502"/>
                    <a:pt x="24387" y="32561"/>
                    <a:pt x="415" y="239127"/>
                  </a:cubicBezTo>
                  <a:cubicBezTo>
                    <a:pt x="-3718" y="274657"/>
                    <a:pt x="23560" y="322580"/>
                    <a:pt x="56624" y="341584"/>
                  </a:cubicBezTo>
                  <a:lnTo>
                    <a:pt x="593086" y="654738"/>
                  </a:lnTo>
                  <a:cubicBezTo>
                    <a:pt x="626150" y="673743"/>
                    <a:pt x="653428" y="658870"/>
                    <a:pt x="649295" y="617556"/>
                  </a:cubicBezTo>
                  <a:cubicBezTo>
                    <a:pt x="624497" y="382071"/>
                    <a:pt x="488108" y="134192"/>
                    <a:pt x="324442" y="383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7007872" y="2642805"/>
              <a:ext cx="92083" cy="64366"/>
            </a:xfrm>
            <a:custGeom>
              <a:rect b="b" l="l" r="r" t="t"/>
              <a:pathLst>
                <a:path extrusionOk="0" h="643660" w="920829">
                  <a:moveTo>
                    <a:pt x="0" y="0"/>
                  </a:moveTo>
                  <a:lnTo>
                    <a:pt x="920830" y="531288"/>
                  </a:lnTo>
                  <a:lnTo>
                    <a:pt x="920830" y="643660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7017185" y="2670408"/>
              <a:ext cx="72988" cy="53294"/>
            </a:xfrm>
            <a:custGeom>
              <a:rect b="b" l="l" r="r" t="t"/>
              <a:pathLst>
                <a:path extrusionOk="0" h="532940" w="729885">
                  <a:moveTo>
                    <a:pt x="0" y="0"/>
                  </a:moveTo>
                  <a:lnTo>
                    <a:pt x="729886" y="420569"/>
                  </a:lnTo>
                  <a:lnTo>
                    <a:pt x="729886" y="532941"/>
                  </a:lnTo>
                  <a:lnTo>
                    <a:pt x="0" y="11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6928587" y="2655659"/>
              <a:ext cx="107458" cy="94029"/>
            </a:xfrm>
            <a:custGeom>
              <a:rect b="b" l="l" r="r" t="t"/>
              <a:pathLst>
                <a:path extrusionOk="0" h="940289" w="1074576">
                  <a:moveTo>
                    <a:pt x="1074577" y="620525"/>
                  </a:moveTo>
                  <a:lnTo>
                    <a:pt x="0" y="0"/>
                  </a:lnTo>
                  <a:lnTo>
                    <a:pt x="0" y="319765"/>
                  </a:lnTo>
                  <a:lnTo>
                    <a:pt x="1074577" y="940290"/>
                  </a:lnTo>
                  <a:lnTo>
                    <a:pt x="1074577" y="62052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7139412" y="2421571"/>
              <a:ext cx="49918" cy="106295"/>
            </a:xfrm>
            <a:custGeom>
              <a:rect b="b" l="l" r="r" t="t"/>
              <a:pathLst>
                <a:path extrusionOk="0" h="1062948" w="499175">
                  <a:moveTo>
                    <a:pt x="248761" y="0"/>
                  </a:moveTo>
                  <a:lnTo>
                    <a:pt x="478555" y="451141"/>
                  </a:lnTo>
                  <a:cubicBezTo>
                    <a:pt x="509966" y="513111"/>
                    <a:pt x="505006" y="575081"/>
                    <a:pt x="466983" y="589953"/>
                  </a:cubicBezTo>
                  <a:cubicBezTo>
                    <a:pt x="428959" y="604826"/>
                    <a:pt x="372751" y="565992"/>
                    <a:pt x="341340" y="504022"/>
                  </a:cubicBezTo>
                  <a:lnTo>
                    <a:pt x="338860" y="498238"/>
                  </a:lnTo>
                  <a:lnTo>
                    <a:pt x="338860" y="998954"/>
                  </a:lnTo>
                  <a:cubicBezTo>
                    <a:pt x="338860" y="1055967"/>
                    <a:pt x="299183" y="1079102"/>
                    <a:pt x="249588" y="1051009"/>
                  </a:cubicBezTo>
                  <a:cubicBezTo>
                    <a:pt x="199992" y="1022090"/>
                    <a:pt x="160315" y="953510"/>
                    <a:pt x="160315" y="896498"/>
                  </a:cubicBezTo>
                  <a:lnTo>
                    <a:pt x="160315" y="395781"/>
                  </a:lnTo>
                  <a:lnTo>
                    <a:pt x="157835" y="398260"/>
                  </a:lnTo>
                  <a:cubicBezTo>
                    <a:pt x="126424" y="423874"/>
                    <a:pt x="69389" y="397434"/>
                    <a:pt x="32192" y="338769"/>
                  </a:cubicBezTo>
                  <a:cubicBezTo>
                    <a:pt x="-5831" y="280104"/>
                    <a:pt x="-10791" y="212350"/>
                    <a:pt x="20620" y="186736"/>
                  </a:cubicBezTo>
                  <a:lnTo>
                    <a:pt x="248761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7139247" y="2979851"/>
              <a:ext cx="49917" cy="106295"/>
            </a:xfrm>
            <a:custGeom>
              <a:rect b="b" l="l" r="r" t="t"/>
              <a:pathLst>
                <a:path extrusionOk="0" h="1062948" w="499174">
                  <a:moveTo>
                    <a:pt x="250414" y="1062949"/>
                  </a:moveTo>
                  <a:lnTo>
                    <a:pt x="20620" y="611808"/>
                  </a:lnTo>
                  <a:cubicBezTo>
                    <a:pt x="-10791" y="549838"/>
                    <a:pt x="-5831" y="487868"/>
                    <a:pt x="32192" y="472996"/>
                  </a:cubicBezTo>
                  <a:cubicBezTo>
                    <a:pt x="70216" y="458123"/>
                    <a:pt x="126425" y="496957"/>
                    <a:pt x="157835" y="558927"/>
                  </a:cubicBezTo>
                  <a:lnTo>
                    <a:pt x="160315" y="564711"/>
                  </a:lnTo>
                  <a:lnTo>
                    <a:pt x="160315" y="63994"/>
                  </a:lnTo>
                  <a:cubicBezTo>
                    <a:pt x="160315" y="6982"/>
                    <a:pt x="199992" y="-16153"/>
                    <a:pt x="249587" y="11940"/>
                  </a:cubicBezTo>
                  <a:cubicBezTo>
                    <a:pt x="299183" y="40859"/>
                    <a:pt x="338860" y="109439"/>
                    <a:pt x="338860" y="166451"/>
                  </a:cubicBezTo>
                  <a:lnTo>
                    <a:pt x="338860" y="667168"/>
                  </a:lnTo>
                  <a:lnTo>
                    <a:pt x="341340" y="664689"/>
                  </a:lnTo>
                  <a:cubicBezTo>
                    <a:pt x="372750" y="639075"/>
                    <a:pt x="429786" y="665515"/>
                    <a:pt x="466983" y="724180"/>
                  </a:cubicBezTo>
                  <a:cubicBezTo>
                    <a:pt x="505006" y="782845"/>
                    <a:pt x="509966" y="850599"/>
                    <a:pt x="478555" y="876213"/>
                  </a:cubicBezTo>
                  <a:lnTo>
                    <a:pt x="250414" y="106294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Prós</a:t>
            </a:r>
            <a:endParaRPr/>
          </a:p>
        </p:txBody>
      </p:sp>
      <p:sp>
        <p:nvSpPr>
          <p:cNvPr id="405" name="Google Shape;405;p2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29"/>
          <p:cNvSpPr txBox="1"/>
          <p:nvPr>
            <p:ph idx="1" type="body"/>
          </p:nvPr>
        </p:nvSpPr>
        <p:spPr>
          <a:xfrm>
            <a:off x="855250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Experiência de desenvolvimento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7" name="Google Shape;407;p29"/>
          <p:cNvSpPr txBox="1"/>
          <p:nvPr>
            <p:ph idx="2" type="body"/>
          </p:nvPr>
        </p:nvSpPr>
        <p:spPr>
          <a:xfrm>
            <a:off x="3414149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Pague pelo uso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29"/>
          <p:cNvSpPr txBox="1"/>
          <p:nvPr>
            <p:ph idx="4294967295" type="body"/>
          </p:nvPr>
        </p:nvSpPr>
        <p:spPr>
          <a:xfrm>
            <a:off x="5973047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Agnóstico a tech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29"/>
          <p:cNvSpPr txBox="1"/>
          <p:nvPr>
            <p:ph idx="1" type="body"/>
          </p:nvPr>
        </p:nvSpPr>
        <p:spPr>
          <a:xfrm>
            <a:off x="855250" y="3011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DevOps simplificado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0" name="Google Shape;410;p29"/>
          <p:cNvSpPr txBox="1"/>
          <p:nvPr>
            <p:ph idx="2" type="body"/>
          </p:nvPr>
        </p:nvSpPr>
        <p:spPr>
          <a:xfrm>
            <a:off x="3414149" y="3011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Desempenho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1" name="Google Shape;411;p29"/>
          <p:cNvSpPr txBox="1"/>
          <p:nvPr>
            <p:ph idx="4294967295" type="body"/>
          </p:nvPr>
        </p:nvSpPr>
        <p:spPr>
          <a:xfrm>
            <a:off x="5973047" y="3011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Visibilidade uso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4294967295" type="subTitle"/>
          </p:nvPr>
        </p:nvSpPr>
        <p:spPr>
          <a:xfrm>
            <a:off x="955225" y="1759825"/>
            <a:ext cx="4664400" cy="248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Gabriel Prando;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Engenheiro de plataforma sênior no iFood;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Engenheiro de computação pela UTFPR e mestrando no PPGEEC;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Ex presidente da OCCAM Engenharia;</a:t>
            </a:r>
            <a:endParaRPr sz="18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2"/>
                </a:solidFill>
              </a:rPr>
              <a:t>Em qualquer rede com @prandogabriel.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6140650" y="1422900"/>
            <a:ext cx="2297700" cy="22977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0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</a:t>
            </a:r>
            <a:endParaRPr/>
          </a:p>
        </p:txBody>
      </p:sp>
      <p:sp>
        <p:nvSpPr>
          <p:cNvPr id="417" name="Google Shape;417;p3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30"/>
          <p:cNvSpPr txBox="1"/>
          <p:nvPr>
            <p:ph idx="1" type="body"/>
          </p:nvPr>
        </p:nvSpPr>
        <p:spPr>
          <a:xfrm>
            <a:off x="855250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Latência inaceitável para determinados aplicativos</a:t>
            </a:r>
            <a:endParaRPr sz="1200"/>
          </a:p>
        </p:txBody>
      </p:sp>
      <p:sp>
        <p:nvSpPr>
          <p:cNvPr id="419" name="Google Shape;419;p30"/>
          <p:cNvSpPr txBox="1"/>
          <p:nvPr>
            <p:ph idx="2" type="body"/>
          </p:nvPr>
        </p:nvSpPr>
        <p:spPr>
          <a:xfrm>
            <a:off x="3414149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Custos mais altos para cargas de trabalho estáveis ou previsíveis</a:t>
            </a:r>
            <a:endParaRPr sz="1200"/>
          </a:p>
        </p:txBody>
      </p:sp>
      <p:sp>
        <p:nvSpPr>
          <p:cNvPr id="420" name="Google Shape;420;p30"/>
          <p:cNvSpPr txBox="1"/>
          <p:nvPr>
            <p:ph idx="4294967295" type="body"/>
          </p:nvPr>
        </p:nvSpPr>
        <p:spPr>
          <a:xfrm>
            <a:off x="5973047" y="14117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Problemas de monitoramento e depuração</a:t>
            </a:r>
            <a:endParaRPr sz="1200"/>
          </a:p>
        </p:txBody>
      </p:sp>
      <p:sp>
        <p:nvSpPr>
          <p:cNvPr id="421" name="Google Shape;421;p30"/>
          <p:cNvSpPr txBox="1"/>
          <p:nvPr>
            <p:ph idx="1" type="body"/>
          </p:nvPr>
        </p:nvSpPr>
        <p:spPr>
          <a:xfrm>
            <a:off x="855250" y="3011950"/>
            <a:ext cx="2315700" cy="1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Aprisionamento do fornecedor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427" name="Google Shape;427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31"/>
          <p:cNvSpPr txBox="1"/>
          <p:nvPr>
            <p:ph idx="1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Triggers baseadas em tarefas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Rest APIs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Processamento assíncrono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Checkers de segurança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CI/CD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Processamento de dados (ETL)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Processamento e manipulação de imagens/vídeos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Startups  (economia, foco dev, fácil desenvolvimento e manutenção)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855300" y="836000"/>
            <a:ext cx="4348500" cy="3963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como a gente começa a usar serverless?</a:t>
            </a:r>
            <a:endParaRPr/>
          </a:p>
        </p:txBody>
      </p:sp>
      <p:sp>
        <p:nvSpPr>
          <p:cNvPr id="434" name="Google Shape;434;p32"/>
          <p:cNvSpPr txBox="1"/>
          <p:nvPr>
            <p:ph idx="1" type="body"/>
          </p:nvPr>
        </p:nvSpPr>
        <p:spPr>
          <a:xfrm>
            <a:off x="855300" y="1353948"/>
            <a:ext cx="4348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resposta é simples</a:t>
            </a:r>
            <a:endParaRPr/>
          </a:p>
        </p:txBody>
      </p:sp>
      <p:sp>
        <p:nvSpPr>
          <p:cNvPr id="435" name="Google Shape;435;p3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175" y="558500"/>
            <a:ext cx="2857500" cy="36195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3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Encontre um provedor de nuvem</a:t>
            </a:r>
            <a:endParaRPr/>
          </a:p>
        </p:txBody>
      </p:sp>
      <p:pic>
        <p:nvPicPr>
          <p:cNvPr id="443" name="Google Shape;4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163" y="1325175"/>
            <a:ext cx="5245672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um serviço específico de FaaS</a:t>
            </a:r>
            <a:endParaRPr/>
          </a:p>
        </p:txBody>
      </p:sp>
      <p:pic>
        <p:nvPicPr>
          <p:cNvPr id="450" name="Google Shape;4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75" y="1532875"/>
            <a:ext cx="7279450" cy="3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ótima opção de mercado</a:t>
            </a:r>
            <a:endParaRPr/>
          </a:p>
        </p:txBody>
      </p:sp>
      <p:pic>
        <p:nvPicPr>
          <p:cNvPr id="457" name="Google Shape;4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26" y="1770950"/>
            <a:ext cx="7245148" cy="27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3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</a:t>
            </a:r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825" y="1451237"/>
            <a:ext cx="3019474" cy="224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6"/>
          <p:cNvSpPr txBox="1"/>
          <p:nvPr>
            <p:ph idx="4294967295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Oferece serviços de computação em nuvem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Entre as principais clouds do mercado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Pioneira em FaaS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Regiões/servers por todo o mundo +30 locais nos 5 continentes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3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Serviços da AWS que rodam no modelo serverless</a:t>
            </a:r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88" y="1384700"/>
            <a:ext cx="8457213" cy="32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3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 AWS Lambda</a:t>
            </a:r>
            <a:endParaRPr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63" y="1325200"/>
            <a:ext cx="7934078" cy="36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3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função de </a:t>
            </a:r>
            <a:r>
              <a:rPr lang="en"/>
              <a:t>cálculo</a:t>
            </a:r>
            <a:r>
              <a:rPr lang="en"/>
              <a:t> de área</a:t>
            </a:r>
            <a:endParaRPr/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0" y="1401700"/>
            <a:ext cx="8136389" cy="36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4294967295" type="subTitle"/>
          </p:nvPr>
        </p:nvSpPr>
        <p:spPr>
          <a:xfrm>
            <a:off x="955225" y="1759825"/>
            <a:ext cx="6118200" cy="24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Histórico modelos de computação;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Conceitos sobre serverless;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Comparação com modelos de PaaS, Containers e VMs;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Casos de uso;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Prós e contras;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AWS e serviços;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Barlow"/>
              <a:buChar char="-"/>
            </a:pPr>
            <a:r>
              <a:rPr b="1" lang="en" sz="1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Serverless framework.</a:t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3"/>
          <p:cNvSpPr txBox="1"/>
          <p:nvPr>
            <p:ph idx="4294967295" type="ctrTitle"/>
          </p:nvPr>
        </p:nvSpPr>
        <p:spPr>
          <a:xfrm>
            <a:off x="732025" y="408073"/>
            <a:ext cx="5110800" cy="50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40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função de cálculo de área na prática….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4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Até agora tudo legal, mas..</a:t>
            </a:r>
            <a:endParaRPr/>
          </a:p>
        </p:txBody>
      </p:sp>
      <p:sp>
        <p:nvSpPr>
          <p:cNvPr id="499" name="Google Shape;499;p41"/>
          <p:cNvSpPr txBox="1"/>
          <p:nvPr>
            <p:ph idx="4294967295" type="body"/>
          </p:nvPr>
        </p:nvSpPr>
        <p:spPr>
          <a:xfrm>
            <a:off x="821225" y="1768825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Qual o problema de desenvolver dessa forma?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E como podemos melhorar isso?</a:t>
            </a:r>
            <a:endParaRPr sz="1600"/>
          </a:p>
        </p:txBody>
      </p:sp>
      <p:pic>
        <p:nvPicPr>
          <p:cNvPr id="500" name="Google Shape;5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450" y="1306325"/>
            <a:ext cx="2530851" cy="2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4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framework </a:t>
            </a:r>
            <a:endParaRPr/>
          </a:p>
        </p:txBody>
      </p:sp>
      <p:pic>
        <p:nvPicPr>
          <p:cNvPr id="507" name="Google Shape;5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50" y="1359200"/>
            <a:ext cx="8315701" cy="3476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 txBox="1"/>
          <p:nvPr>
            <p:ph idx="4294967295" type="ctrTitle"/>
          </p:nvPr>
        </p:nvSpPr>
        <p:spPr>
          <a:xfrm>
            <a:off x="991325" y="1991850"/>
            <a:ext cx="50958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Bora ver na prática tudo isso!</a:t>
            </a:r>
            <a:endParaRPr sz="4800"/>
          </a:p>
        </p:txBody>
      </p:sp>
      <p:sp>
        <p:nvSpPr>
          <p:cNvPr id="513" name="Google Shape;513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de falar sobre serverless…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Que tal vermos um pouco sobre a evolução dos modelos de computação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95" name="Google Shape;95;p14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5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126" name="Google Shape;126;p15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00"/>
            <a:ext cx="9105276" cy="51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ctrTitle"/>
          </p:nvPr>
        </p:nvSpPr>
        <p:spPr>
          <a:xfrm>
            <a:off x="855300" y="1704072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tradicional</a:t>
            </a:r>
            <a:endParaRPr/>
          </a:p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16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160" name="Google Shape;160;p16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191" name="Google Shape;191;p17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525" y="0"/>
            <a:ext cx="9251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Sem servidor, porém depende</a:t>
            </a:r>
            <a:endParaRPr/>
          </a:p>
        </p:txBody>
      </p:sp>
      <p:grpSp>
        <p:nvGrpSpPr>
          <p:cNvPr id="224" name="Google Shape;224;p18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225" name="Google Shape;225;p18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388050" y="1925250"/>
            <a:ext cx="406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O que é serverless computing? (computação sem servidor)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